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72" r:id="rId3"/>
    <p:sldId id="273" r:id="rId4"/>
    <p:sldId id="274" r:id="rId5"/>
    <p:sldId id="257" r:id="rId6"/>
    <p:sldId id="258" r:id="rId7"/>
    <p:sldId id="275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embeddedFontLst>
    <p:embeddedFont>
      <p:font typeface="Calibri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mK1+6E2rTB1ZESyrt+X69iLOF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B3DF5E82-94CC-4D2B-A6DB-B5D4B794A77A}">
  <a:tblStyle styleId="{B3DF5E82-94CC-4D2B-A6DB-B5D4B794A7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40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" dirty="0"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31" name="Google Shape;13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" dirty="0"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" dirty="0"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" dirty="0"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" dirty="0"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EAFC-D2BD-4DEE-AA70-CAFC94A6FAB6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C019-DE7E-42FA-B66C-FEBCF8AA3B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263352" y="404664"/>
            <a:ext cx="119286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Optimizers,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Overfitting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&amp; Regularization Techniques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6528048" y="1943101"/>
            <a:ext cx="5663952" cy="437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Optimizers in Deep Learning</a:t>
            </a:r>
            <a:endParaRPr dirty="0">
              <a:solidFill>
                <a:schemeClr val="tx1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Overfitting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lang="en-US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Underfitting</a:t>
            </a:r>
            <a:endParaRPr dirty="0">
              <a:solidFill>
                <a:schemeClr val="tx1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Regularization Techniques</a:t>
            </a:r>
            <a:endParaRPr dirty="0">
              <a:solidFill>
                <a:schemeClr val="tx1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Comparison</a:t>
            </a:r>
            <a:endParaRPr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1" descr="Basics Of Artificial Neural Network"/>
          <p:cNvPicPr preferRelativeResize="0"/>
          <p:nvPr/>
        </p:nvPicPr>
        <p:blipFill rotWithShape="1">
          <a:blip r:embed="rId3">
            <a:alphaModFix/>
          </a:blip>
          <a:srcRect l="12175" t="12886" r="11619"/>
          <a:stretch/>
        </p:blipFill>
        <p:spPr>
          <a:xfrm>
            <a:off x="2329390" y="2421134"/>
            <a:ext cx="4162096" cy="2664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AdaGrad</a:t>
            </a:r>
            <a:endParaRPr b="1"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6911" y="646386"/>
            <a:ext cx="8256782" cy="532562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307" y="1309167"/>
            <a:ext cx="3801013" cy="132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RMSProp</a:t>
            </a:r>
            <a:endParaRPr b="1"/>
          </a:p>
        </p:txBody>
      </p:sp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6398" y="1306020"/>
            <a:ext cx="8761257" cy="518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1020" y="0"/>
            <a:ext cx="5217307" cy="134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Adam</a:t>
            </a:r>
            <a:endParaRPr/>
          </a:p>
        </p:txBody>
      </p:sp>
      <p:pic>
        <p:nvPicPr>
          <p:cNvPr id="150" name="Google Shape;150;p8" descr="dem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7808" y="0"/>
            <a:ext cx="8324192" cy="65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111858"/>
            <a:ext cx="3719736" cy="239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Optimizers</a:t>
            </a:r>
            <a:endParaRPr/>
          </a:p>
        </p:txBody>
      </p:sp>
      <p:graphicFrame>
        <p:nvGraphicFramePr>
          <p:cNvPr id="158" name="Google Shape;158;p9"/>
          <p:cNvGraphicFramePr/>
          <p:nvPr/>
        </p:nvGraphicFramePr>
        <p:xfrm>
          <a:off x="838200" y="1466193"/>
          <a:ext cx="10515600" cy="3769550"/>
        </p:xfrm>
        <a:graphic>
          <a:graphicData uri="http://schemas.openxmlformats.org/drawingml/2006/table">
            <a:tbl>
              <a:tblPr>
                <a:noFill/>
                <a:tableStyleId>{B3DF5E82-94CC-4D2B-A6DB-B5D4B794A77A}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558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Optimizer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Key Feature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Pros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Cons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8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SGD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Basic gradient update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Simple, efficient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Slow convergence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8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Momentum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Adds velocity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Faster, smoother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Needs tuning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8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Adagrad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Per-parameter LR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Good for sparse data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LR shrinks too much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7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RMSProp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Moving average of squares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Stable, good for RNNs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Needs tuning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8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Adam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Momentum + RMSProp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Adaptive, fast, reliable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Slightly more compute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Overfitting vs Underfitting</a:t>
            </a:r>
            <a:endParaRPr/>
          </a:p>
        </p:txBody>
      </p:sp>
      <p:pic>
        <p:nvPicPr>
          <p:cNvPr id="165" name="Google Shape;165;p10" descr="Lasso and Ridge Regularization - A Rescuer From Overfitt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432" y="1268760"/>
            <a:ext cx="10297143" cy="490820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Regularization Techniques</a:t>
            </a:r>
            <a:endParaRPr/>
          </a:p>
        </p:txBody>
      </p:sp>
      <p:pic>
        <p:nvPicPr>
          <p:cNvPr id="172" name="Google Shape;172;p11" descr="L1 and L2 Regularization. Regularization is a technique used for… | by  Purav Patel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0495" y="1292772"/>
            <a:ext cx="7309945" cy="520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Regularization Techniques</a:t>
            </a:r>
            <a:endParaRPr/>
          </a:p>
        </p:txBody>
      </p:sp>
      <p:pic>
        <p:nvPicPr>
          <p:cNvPr id="179" name="Google Shape;179;p12" descr="Trying to Explain regularization Techniques in Machine Learning as easy as  I can | by Jorge Zafra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1643" y="1825625"/>
            <a:ext cx="7468714" cy="435133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Vanishing and Exploding gradient</a:t>
            </a:r>
            <a:endParaRPr/>
          </a:p>
        </p:txBody>
      </p:sp>
      <p:pic>
        <p:nvPicPr>
          <p:cNvPr id="186" name="Google Shape;186;p13" descr="Illustration of the concept of early stopping. The model that should be...  |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75" y="1902044"/>
            <a:ext cx="809625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 descr="How to deal with vanishing and exploding gradients | by Rahul Pandey |  DSciEr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7325" y="1587719"/>
            <a:ext cx="927735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Gradient Clipping</a:t>
            </a:r>
            <a:endParaRPr/>
          </a:p>
        </p:txBody>
      </p:sp>
      <p:pic>
        <p:nvPicPr>
          <p:cNvPr id="194" name="Google Shape;194;p14" descr="Gradient Clipping: Significance, Types, Purpose &amp; Fut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6599" y="1502564"/>
            <a:ext cx="8678802" cy="499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Batch Normalization</a:t>
            </a:r>
            <a:endParaRPr/>
          </a:p>
        </p:txBody>
      </p:sp>
      <p:pic>
        <p:nvPicPr>
          <p:cNvPr id="201" name="Google Shape;201;p15" descr="Build Better Deep Learning Models with Batch and Layer Normalization |  Pinec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5242" y="1825625"/>
            <a:ext cx="6681516" cy="435133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263352" y="404664"/>
            <a:ext cx="119286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IN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Gradient Descent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8" name="Picture 30" descr="A schematic representation of the gradient descent algorithm. The... | 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5600" y="1340768"/>
            <a:ext cx="7488832" cy="51360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Early Stopping</a:t>
            </a:r>
            <a:endParaRPr/>
          </a:p>
        </p:txBody>
      </p:sp>
      <p:pic>
        <p:nvPicPr>
          <p:cNvPr id="208" name="Google Shape;208;p16" descr="Illustration of the concept of early stopping. The model that should be...  |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75" y="1902044"/>
            <a:ext cx="80962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263352" y="404664"/>
            <a:ext cx="119286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IN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Gradient Descent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1775520" y="1340768"/>
            <a:ext cx="9264352" cy="5211198"/>
            <a:chOff x="1775520" y="1646802"/>
            <a:chExt cx="9264352" cy="5211198"/>
          </a:xfrm>
        </p:grpSpPr>
        <p:pic>
          <p:nvPicPr>
            <p:cNvPr id="2050" name="Picture 2" descr="Variants of Gradient Descent Algorithm | Types of Gradient Descent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75520" y="1646802"/>
              <a:ext cx="9264352" cy="5211198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8976320" y="6165304"/>
              <a:ext cx="2016224" cy="692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263352" y="404664"/>
            <a:ext cx="119286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IN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Gradient Descent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4" name="Picture 16" descr="EfficientDL: Mini-batch Gradient Descent Explained - StatusNe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1544" y="1385392"/>
            <a:ext cx="8208912" cy="54726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Optimizer Strategies Overview</a:t>
            </a:r>
            <a:endParaRPr/>
          </a:p>
        </p:txBody>
      </p:sp>
      <p:pic>
        <p:nvPicPr>
          <p:cNvPr id="104" name="Google Shape;104;p2" descr="Optimizers in Deep Learning: A Detailed Guide - Analytics Vidhy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49" y="1196752"/>
            <a:ext cx="10369152" cy="50405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SGD</a:t>
            </a:r>
            <a:endParaRPr/>
          </a:p>
        </p:txBody>
      </p:sp>
      <p:pic>
        <p:nvPicPr>
          <p:cNvPr id="111" name="Google Shape;111;p3" descr="A screenshot of a graph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472" y="1412776"/>
            <a:ext cx="10463423" cy="505234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8451" y="392878"/>
            <a:ext cx="3214251" cy="89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AutoShape 2" descr="Momentum (SGD) | CloudFactory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6" name="AutoShape 4" descr="Momentum (SGD) | CloudFactory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4278" name="Picture 6" descr="Understanding Exponentially Weighted Averages (C2W2L04)"/>
          <p:cNvPicPr>
            <a:picLocks noChangeAspect="1" noChangeArrowheads="1"/>
          </p:cNvPicPr>
          <p:nvPr/>
        </p:nvPicPr>
        <p:blipFill>
          <a:blip r:embed="rId3"/>
          <a:srcRect b="5802"/>
          <a:stretch>
            <a:fillRect/>
          </a:stretch>
        </p:blipFill>
        <p:spPr bwMode="auto">
          <a:xfrm>
            <a:off x="368753" y="260648"/>
            <a:ext cx="11823247" cy="62646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SGD and Momentum</a:t>
            </a:r>
            <a:endParaRPr/>
          </a:p>
        </p:txBody>
      </p:sp>
      <p:pic>
        <p:nvPicPr>
          <p:cNvPr id="119" name="Google Shape;119;p4" descr="Non-convex grap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7531" y="1340069"/>
            <a:ext cx="8387255" cy="497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Momentum</a:t>
            </a:r>
            <a:endParaRPr/>
          </a:p>
        </p:txBody>
      </p:sp>
      <p:pic>
        <p:nvPicPr>
          <p:cNvPr id="126" name="Google Shape;126;p5" descr="dem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0413" y="365125"/>
            <a:ext cx="7961587" cy="620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06" y="2964734"/>
            <a:ext cx="3032234" cy="92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128</Words>
  <Application>Microsoft Office PowerPoint</Application>
  <PresentationFormat>Custom</PresentationFormat>
  <Paragraphs>66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Times New Roman</vt:lpstr>
      <vt:lpstr>Calibri</vt:lpstr>
      <vt:lpstr>Noto Sans Symbols</vt:lpstr>
      <vt:lpstr>1_Custom Design</vt:lpstr>
      <vt:lpstr>Optimizers, Overfitting &amp; Regularization Techniques</vt:lpstr>
      <vt:lpstr>Gradient Descent</vt:lpstr>
      <vt:lpstr>Gradient Descent</vt:lpstr>
      <vt:lpstr>Gradient Descent</vt:lpstr>
      <vt:lpstr>Optimizer Strategies Overview</vt:lpstr>
      <vt:lpstr>SGD</vt:lpstr>
      <vt:lpstr>Slide 7</vt:lpstr>
      <vt:lpstr>SGD and Momentum</vt:lpstr>
      <vt:lpstr>Momentum</vt:lpstr>
      <vt:lpstr>AdaGrad</vt:lpstr>
      <vt:lpstr>RMSProp</vt:lpstr>
      <vt:lpstr>Adam</vt:lpstr>
      <vt:lpstr>Optimizers</vt:lpstr>
      <vt:lpstr>Overfitting vs Underfitting</vt:lpstr>
      <vt:lpstr>Regularization Techniques</vt:lpstr>
      <vt:lpstr>Regularization Techniques</vt:lpstr>
      <vt:lpstr>Vanishing and Exploding gradient</vt:lpstr>
      <vt:lpstr>Gradient Clipping</vt:lpstr>
      <vt:lpstr>Batch Normalization</vt:lpstr>
      <vt:lpstr>Early Stopping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Optimizers, Overfitting &amp; Regularization Techniques</dc:title>
  <dc:creator>USHA NANDHINI S</dc:creator>
  <cp:lastModifiedBy>EduTech</cp:lastModifiedBy>
  <cp:revision>3</cp:revision>
  <dcterms:created xsi:type="dcterms:W3CDTF">2025-08-05T15:57:13Z</dcterms:created>
  <dcterms:modified xsi:type="dcterms:W3CDTF">2025-08-10T15:00:51Z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52bb50-aef2-4dc8-bb7f-e0da22648362_Enabled">
    <vt:lpwstr>true</vt:lpwstr>
  </property>
  <property fmtid="{D5CDD505-2E9C-101B-9397-08002B2CF9AE}" pid="3" name="MSIP_Label_ac52bb50-aef2-4dc8-bb7f-e0da22648362_SetDate">
    <vt:lpwstr>2025-08-05T16:34:16Z</vt:lpwstr>
  </property>
  <property fmtid="{D5CDD505-2E9C-101B-9397-08002B2CF9AE}" pid="4" name="MSIP_Label_ac52bb50-aef2-4dc8-bb7f-e0da22648362_Method">
    <vt:lpwstr>Standard</vt:lpwstr>
  </property>
  <property fmtid="{D5CDD505-2E9C-101B-9397-08002B2CF9AE}" pid="5" name="MSIP_Label_ac52bb50-aef2-4dc8-bb7f-e0da22648362_Name">
    <vt:lpwstr>ac52bb50-aef2-4dc8-bb7f-e0da22648362</vt:lpwstr>
  </property>
  <property fmtid="{D5CDD505-2E9C-101B-9397-08002B2CF9AE}" pid="6" name="MSIP_Label_ac52bb50-aef2-4dc8-bb7f-e0da22648362_SiteId">
    <vt:lpwstr>264b9899-fe1b-430b-9509-2154878d5774</vt:lpwstr>
  </property>
  <property fmtid="{D5CDD505-2E9C-101B-9397-08002B2CF9AE}" pid="7" name="MSIP_Label_ac52bb50-aef2-4dc8-bb7f-e0da22648362_ActionId">
    <vt:lpwstr>f000208e-9832-4a59-a73a-77c9a370f730</vt:lpwstr>
  </property>
  <property fmtid="{D5CDD505-2E9C-101B-9397-08002B2CF9AE}" pid="8" name="MSIP_Label_ac52bb50-aef2-4dc8-bb7f-e0da22648362_ContentBits">
    <vt:lpwstr>2</vt:lpwstr>
  </property>
  <property fmtid="{D5CDD505-2E9C-101B-9397-08002B2CF9AE}" pid="9" name="MSIP_Label_ac52bb50-aef2-4dc8-bb7f-e0da22648362_Tag">
    <vt:lpwstr>10, 3, 0, 1</vt:lpwstr>
  </property>
  <property fmtid="{D5CDD505-2E9C-101B-9397-08002B2CF9AE}" pid="10" name="ClassificationContentMarkingFooterLocations">
    <vt:lpwstr>Custom Design:12</vt:lpwstr>
  </property>
  <property fmtid="{D5CDD505-2E9C-101B-9397-08002B2CF9AE}" pid="11" name="ClassificationContentMarkingFooterText">
    <vt:lpwstr>Sensitivity: LNT Construction Internal Use</vt:lpwstr>
  </property>
</Properties>
</file>